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19"/>
  </p:notesMasterIdLst>
  <p:sldIdLst>
    <p:sldId id="268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762EE-2D2D-45F0-BDC0-E96A79C9D4A3}" type="datetimeFigureOut">
              <a:rPr lang="en-US" smtClean="0"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52601-9EC5-4F97-AB30-ABAB720E7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5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oncussion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Second-impact_syndrome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the brain swells rapidly and catastrophically after a person suffers a second </a:t>
            </a:r>
            <a:r>
              <a:rPr lang="en-US" smtClean="0">
                <a:hlinkClick r:id="rId3"/>
              </a:rPr>
              <a:t>concussion before symptoms from an earlier concussion have subsided. SIS may develop when a second blow to the head occurs days or weeks after an initial concussion.</a:t>
            </a:r>
            <a:r>
              <a:rPr lang="en-US" smtClean="0">
                <a:hlinkClick r:id="rId4"/>
              </a:rPr>
              <a:t>[1] Even the mildest </a:t>
            </a:r>
            <a:r>
              <a:rPr lang="en-US" smtClean="0">
                <a:hlinkClick r:id="rId3"/>
              </a:rPr>
              <a:t>grade of concussion can lead to SIS.</a:t>
            </a:r>
            <a:r>
              <a:rPr lang="en-US" smtClean="0">
                <a:hlinkClick r:id="rId4"/>
              </a:rPr>
              <a:t>[2] The condition is often fatal, and almost everyone that is not killed by it is severely disabled.</a:t>
            </a: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692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4852" indent="-282635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0541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2758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34974" indent="-226108" defTabSz="45692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87191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39407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91624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43840" indent="-226108" defTabSz="4569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AB3351-A282-43C9-B36F-990A54893E7E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8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232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20. A-B Partner Teach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partner A turn to partner B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tell or teach your partner the two most important things you have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228600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  learned so far about... 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switch roles and repeat the process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Cambria"/>
                <a:cs typeface="Times New Roman"/>
              </a:rPr>
              <a:t>teacher calls on non-volunteers</a:t>
            </a:r>
            <a:endParaRPr lang="en-US" dirty="0" smtClean="0">
              <a:latin typeface="Verdana"/>
              <a:ea typeface="Cambria"/>
              <a:cs typeface="Times New Roman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74F5C3B-26CB-48A5-9C46-73F5F65CCE52}" type="slidenum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14</a:t>
            </a:fld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82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581C840E-F8D7-4DAC-8CB4-5921F57A4FBF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1BFD3A4-C515-4FB9-8204-18394D62C2AB}" type="slidenum">
              <a:rPr lang="en-US" smtClean="0">
                <a:solidFill>
                  <a:srgbClr val="94C6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94C600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2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1C9649-2F06-4B13-90C7-C46658C1319E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4D0C5-B488-42F4-A9E2-50DC965A073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B7E917-324B-435C-B150-27FC5C51751B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D99F59-6A50-4686-A335-1CAE143C9AA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436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3638D344-5E0D-42C5-B1B5-136AFE54CB5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CB0979A-60F0-4ABF-9EF7-785969859B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C9EC5F-8F8B-4B2C-8296-E7ED3AD58C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E9611A-4A54-4BF1-829D-1301397092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3D911B-79DF-43CD-AFF7-4C13DF119E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2C39B-18EC-4EA7-8FFE-972A1FC1CB8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5B2FC1-0111-42E0-8FCA-9034573119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C5F4B9-ED60-4A6B-AFAB-A3B782AE6A6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6E63D-DA43-4BBF-A866-3B85291420C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C7290-C14C-44DA-920D-269FB435D0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3D2E37-44CD-4E45-BCB4-9683B1F218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D68F0-4590-47CB-8FB9-86B97BFB3B7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CE98C2-8E1D-468B-8866-D09BAF37432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148BB-8F75-492F-A683-94D817BA5F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07CC19-B860-4E1C-AF67-F4BB5F58B51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28145-52CF-4BAB-9A56-B9C26C5B511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2861C4-BF9C-419A-B18E-A7FBA19997B3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D16F15-CCE2-4A2F-BC51-3EBDFD77ABB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154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E7A960-8158-440F-867C-527B6E791C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66EF7-C6B0-45BC-9E68-A889B55CD6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7E1AD1-A62F-44E6-B7FF-A63FC5E2CA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56F21-5A02-4B05-AD59-1410BB53F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1CC6E9-E154-48A7-A5F4-4EBAE5EF011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F9140-C158-4B14-B1DB-DA9B3C483E1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A43A23-052A-4F4D-A85A-CDF355F7CAF8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6685A-095A-495D-AD77-67B3A1BC16F3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659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CE44C2-7D9F-46BD-B00F-455B3D175F22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40FC1-E3E6-49FA-9FB7-F5DD4086875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21E7C1-FA3F-4250-B42E-FAA792586E92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56A71A-2E8A-46E6-B6F9-3FCD7E7F4B4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2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6B6E5-0BD1-4689-9BDD-2FCD6B478BAC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B328D0-8EDE-4C34-ABBA-1B2008AA2CA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00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206C9-EA41-4547-A0D8-F20A4AB54CF4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DBBB2A-0F27-4A93-BF61-CFF9CDA48A9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4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3130D7-668E-49EA-97CE-FB7488AF4BFD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14CF2-BD41-4162-A892-741E9F465DD5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170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AF9F9-87A9-4EB5-8610-F5824A3F4781}" type="datetimeFigureOut">
              <a:rPr lang="en-US" smtClean="0">
                <a:solidFill>
                  <a:prstClr val="white"/>
                </a:solidFill>
              </a:rPr>
              <a:pPr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298C1A-AEE1-450F-AF21-C6CF9E4F69A6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09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C47330DC-7702-4884-9C2C-011B3ECE7344}" type="datetimeFigureOut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360287CF-622D-4DD6-8F85-101523776B2B}" type="slidenum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4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C47330DC-7702-4884-9C2C-011B3ECE7344}" type="datetimeFigureOut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4/9/2014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457200">
              <a:defRPr/>
            </a:pPr>
            <a:fld id="{360287CF-622D-4DD6-8F85-101523776B2B}" type="slidenum">
              <a:rPr lang="en-US" smtClean="0">
                <a:solidFill>
                  <a:prstClr val="white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espn.go.com/video/clip?id=752552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4038600"/>
            <a:ext cx="3313355" cy="1143000"/>
          </a:xfrm>
        </p:spPr>
        <p:txBody>
          <a:bodyPr>
            <a:noAutofit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Head Injury Treatment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2133600" y="2667000"/>
            <a:ext cx="6248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prstClr val="black"/>
                </a:solidFill>
              </a:rPr>
              <a:t>Sports </a:t>
            </a:r>
            <a:r>
              <a:rPr lang="en-US" sz="2800" dirty="0" smtClean="0">
                <a:solidFill>
                  <a:prstClr val="black"/>
                </a:solidFill>
              </a:rPr>
              <a:t>Medicine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76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and Symptoms 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•Appears to be dazed or stunned</a:t>
            </a:r>
          </a:p>
          <a:p>
            <a:r>
              <a:rPr lang="en-US" dirty="0"/>
              <a:t>•Is confused about assignment</a:t>
            </a:r>
          </a:p>
          <a:p>
            <a:r>
              <a:rPr lang="en-US" dirty="0"/>
              <a:t>•Forgets plays</a:t>
            </a:r>
          </a:p>
          <a:p>
            <a:r>
              <a:rPr lang="en-US" dirty="0"/>
              <a:t>•Is unsure of game, score, or opponent</a:t>
            </a:r>
          </a:p>
          <a:p>
            <a:r>
              <a:rPr lang="en-US" dirty="0"/>
              <a:t>•Moves clumsily</a:t>
            </a:r>
          </a:p>
          <a:p>
            <a:r>
              <a:rPr lang="en-US" dirty="0"/>
              <a:t>•Answers questions slowly</a:t>
            </a:r>
          </a:p>
          <a:p>
            <a:r>
              <a:rPr lang="en-US" dirty="0"/>
              <a:t>•Loses consciousness (even temporarily)</a:t>
            </a:r>
          </a:p>
          <a:p>
            <a:r>
              <a:rPr lang="en-US" dirty="0"/>
              <a:t>•Shows behavior or personality change</a:t>
            </a:r>
          </a:p>
          <a:p>
            <a:r>
              <a:rPr lang="en-US" dirty="0"/>
              <a:t>•Forgets events prior to hit (retrograde amnesia)</a:t>
            </a:r>
          </a:p>
          <a:p>
            <a:r>
              <a:rPr lang="en-US" dirty="0"/>
              <a:t>•Forgets events after hit (anterograde amnesia)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Reported by Athlete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•Headache</a:t>
            </a:r>
          </a:p>
          <a:p>
            <a:r>
              <a:rPr lang="en-US" dirty="0"/>
              <a:t>•Nausea</a:t>
            </a:r>
          </a:p>
          <a:p>
            <a:r>
              <a:rPr lang="en-US" dirty="0"/>
              <a:t>•Balance problems or dizziness</a:t>
            </a:r>
          </a:p>
          <a:p>
            <a:r>
              <a:rPr lang="en-US" dirty="0"/>
              <a:t>•Double or fuzzy vision</a:t>
            </a:r>
          </a:p>
          <a:p>
            <a:r>
              <a:rPr lang="en-US" dirty="0"/>
              <a:t>•Sensitivity to light or noise</a:t>
            </a:r>
          </a:p>
          <a:p>
            <a:r>
              <a:rPr lang="en-US" dirty="0"/>
              <a:t>•Feeling sluggish</a:t>
            </a:r>
          </a:p>
          <a:p>
            <a:r>
              <a:rPr lang="en-US" dirty="0"/>
              <a:t>•Feeling "foggy"</a:t>
            </a:r>
          </a:p>
          <a:p>
            <a:r>
              <a:rPr lang="en-US" dirty="0"/>
              <a:t>•Change in sleep pattern</a:t>
            </a:r>
          </a:p>
          <a:p>
            <a:r>
              <a:rPr lang="en-US" dirty="0"/>
              <a:t>•Concentration or memory problems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5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Play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dirty="0" smtClean="0"/>
              <a:t>• Step-wise </a:t>
            </a:r>
            <a:r>
              <a:rPr lang="en-US" dirty="0"/>
              <a:t>return to play</a:t>
            </a:r>
          </a:p>
          <a:p>
            <a:pPr marL="68580" indent="0">
              <a:buNone/>
            </a:pPr>
            <a:r>
              <a:rPr lang="en-US" dirty="0"/>
              <a:t>	</a:t>
            </a:r>
            <a:r>
              <a:rPr lang="en-US" dirty="0" smtClean="0"/>
              <a:t>No </a:t>
            </a:r>
            <a:r>
              <a:rPr lang="en-US" dirty="0"/>
              <a:t>activity - rest until asymptomatic</a:t>
            </a:r>
          </a:p>
          <a:p>
            <a:pPr marL="68580" indent="0">
              <a:buNone/>
            </a:pPr>
            <a:r>
              <a:rPr lang="en-US" dirty="0"/>
              <a:t>1</a:t>
            </a:r>
            <a:r>
              <a:rPr lang="en-US" dirty="0" smtClean="0"/>
              <a:t>. Bike and/or jog 15-30 Minutes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2</a:t>
            </a:r>
            <a:r>
              <a:rPr lang="en-US" dirty="0" smtClean="0"/>
              <a:t>. Jog/Run and Lift 30-60 Minutes</a:t>
            </a:r>
          </a:p>
          <a:p>
            <a:pPr marL="68580" indent="0">
              <a:buNone/>
            </a:pPr>
            <a:r>
              <a:rPr lang="en-US" dirty="0" smtClean="0"/>
              <a:t>3</a:t>
            </a:r>
            <a:r>
              <a:rPr lang="en-US" dirty="0" smtClean="0"/>
              <a:t>. Non-contact drills/practice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4</a:t>
            </a:r>
            <a:r>
              <a:rPr lang="en-US" dirty="0" smtClean="0"/>
              <a:t>. Full-contact drills/practice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5</a:t>
            </a:r>
            <a:r>
              <a:rPr lang="en-US" dirty="0" smtClean="0"/>
              <a:t>. Game </a:t>
            </a:r>
            <a:r>
              <a:rPr lang="en-US" dirty="0"/>
              <a:t>play</a:t>
            </a:r>
          </a:p>
          <a:p>
            <a:pPr marL="68580" indent="0">
              <a:buNone/>
            </a:pPr>
            <a:r>
              <a:rPr lang="en-US" b="1" dirty="0" smtClean="0"/>
              <a:t>If at any time symptoms arise stop and go back a step when symptoms resolve.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025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Loud Music</a:t>
            </a:r>
          </a:p>
          <a:p>
            <a:r>
              <a:rPr lang="en-US" dirty="0" smtClean="0"/>
              <a:t>No TV</a:t>
            </a:r>
          </a:p>
          <a:p>
            <a:r>
              <a:rPr lang="en-US" dirty="0" smtClean="0"/>
              <a:t>No Video Games</a:t>
            </a:r>
          </a:p>
          <a:p>
            <a:r>
              <a:rPr lang="en-US" dirty="0" smtClean="0"/>
              <a:t>No Computers</a:t>
            </a:r>
          </a:p>
          <a:p>
            <a:r>
              <a:rPr lang="en-US" dirty="0" smtClean="0"/>
              <a:t>No School</a:t>
            </a:r>
          </a:p>
          <a:p>
            <a:endParaRPr lang="en-US" dirty="0"/>
          </a:p>
          <a:p>
            <a:r>
              <a:rPr lang="en-US" dirty="0" smtClean="0"/>
              <a:t>These may help lessen symptoms sooner!!</a:t>
            </a:r>
          </a:p>
        </p:txBody>
      </p:sp>
    </p:spTree>
    <p:extLst>
      <p:ext uri="{BB962C8B-B14F-4D97-AF65-F5344CB8AC3E}">
        <p14:creationId xmlns:p14="http://schemas.microsoft.com/office/powerpoint/2010/main" val="156552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studen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1" t="34970" r="34435" b="37453"/>
          <a:stretch>
            <a:fillRect/>
          </a:stretch>
        </p:blipFill>
        <p:spPr bwMode="auto">
          <a:xfrm rot="571156">
            <a:off x="5280025" y="1217613"/>
            <a:ext cx="3736975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843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TextBox 4"/>
          <p:cNvSpPr txBox="1">
            <a:spLocks noChangeArrowheads="1"/>
          </p:cNvSpPr>
          <p:nvPr/>
        </p:nvSpPr>
        <p:spPr bwMode="auto">
          <a:xfrm>
            <a:off x="247650" y="1471613"/>
            <a:ext cx="54737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ＭＳ Ｐゴシック" charset="-128"/>
              </a:defRPr>
            </a:lvl9pPr>
          </a:lstStyle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Partner A turn to partner B.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Explain to your partner the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Dangerous types of head injuries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C</a:t>
            </a: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omplications of head injuries</a:t>
            </a: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sz="2800" b="1" dirty="0">
                <a:solidFill>
                  <a:prstClr val="black"/>
                </a:solidFill>
                <a:latin typeface="Arial" charset="0"/>
                <a:cs typeface="Arial" charset="0"/>
              </a:rPr>
              <a:t>R</a:t>
            </a: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eturn to play process</a:t>
            </a: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b="1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Switch roles and repeat the process.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7150" y="342765"/>
            <a:ext cx="6659888" cy="1107996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</a:bodyPr>
          <a:lstStyle/>
          <a:p>
            <a:pPr>
              <a:defRPr/>
            </a:pPr>
            <a:r>
              <a:rPr lang="en-US" sz="2800" b="1" dirty="0">
                <a:ln w="28575" cap="flat" cmpd="sng" algn="ctr">
                  <a:solidFill>
                    <a:prstClr val="black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FFAA29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Verdana"/>
                <a:ea typeface="ＭＳ Ｐゴシック" charset="-128"/>
                <a:cs typeface="Verdana"/>
              </a:rPr>
              <a:t>A-B  Partner Teach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  <a:ea typeface="ＭＳ Ｐゴシック" charset="-128"/>
            </a:endParaRPr>
          </a:p>
        </p:txBody>
      </p:sp>
      <p:sp>
        <p:nvSpPr>
          <p:cNvPr id="29701" name="TextBox 8"/>
          <p:cNvSpPr txBox="1">
            <a:spLocks noChangeArrowheads="1"/>
          </p:cNvSpPr>
          <p:nvPr/>
        </p:nvSpPr>
        <p:spPr bwMode="auto">
          <a:xfrm>
            <a:off x="0" y="6489700"/>
            <a:ext cx="91440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900" b="1">
                <a:solidFill>
                  <a:srgbClr val="BFBFBF"/>
                </a:solidFill>
                <a:latin typeface="Verdana" pitchFamily="34" charset="0"/>
              </a:rPr>
              <a:t>PROPERTY OF PIMA COUNTY JTED, 2010</a:t>
            </a:r>
          </a:p>
        </p:txBody>
      </p:sp>
      <p:sp>
        <p:nvSpPr>
          <p:cNvPr id="29702" name="TextBox 11"/>
          <p:cNvSpPr txBox="1">
            <a:spLocks noChangeArrowheads="1"/>
          </p:cNvSpPr>
          <p:nvPr/>
        </p:nvSpPr>
        <p:spPr bwMode="auto">
          <a:xfrm>
            <a:off x="8305800" y="6367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fld id="{230CCC84-3305-4D06-BE5B-32DF3A286F07}" type="slidenum">
              <a:rPr lang="en-US" b="1">
                <a:solidFill>
                  <a:prstClr val="white"/>
                </a:solidFill>
                <a:latin typeface="Verdana" pitchFamily="34" charset="0"/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b="1">
              <a:solidFill>
                <a:prstClr val="white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36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Call on non-volunteers to discuss their A-B Partner Teach and Video</a:t>
            </a:r>
          </a:p>
          <a:p>
            <a:pPr lvl="1"/>
            <a:r>
              <a:rPr lang="en-US" dirty="0" smtClean="0"/>
              <a:t>List the 2 types of Dangerous Head Injuries</a:t>
            </a:r>
          </a:p>
          <a:p>
            <a:pPr lvl="1"/>
            <a:r>
              <a:rPr lang="en-US" dirty="0" smtClean="0"/>
              <a:t>What are the 2 complications of a head injuries that we discussed</a:t>
            </a:r>
          </a:p>
          <a:p>
            <a:pPr lvl="1"/>
            <a:r>
              <a:rPr lang="en-US" dirty="0" smtClean="0"/>
              <a:t>Explain the return to play protocols following a head injury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79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Zack </a:t>
            </a:r>
            <a:r>
              <a:rPr lang="en-US" dirty="0" err="1"/>
              <a:t>Lystedt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Suffers life changing concussion</a:t>
            </a:r>
          </a:p>
          <a:p>
            <a:endParaRPr lang="en-US" dirty="0"/>
          </a:p>
          <a:p>
            <a:r>
              <a:rPr lang="en-US" dirty="0" smtClean="0"/>
              <a:t>Helped establish Head Injury Law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espn.go.com/video/clip?id=7525526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9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 the head injury you started the Unit with.</a:t>
            </a:r>
            <a:endParaRPr lang="en-US" dirty="0"/>
          </a:p>
          <a:p>
            <a:r>
              <a:rPr lang="en-US" dirty="0" smtClean="0"/>
              <a:t>What was the treatment you received?</a:t>
            </a:r>
          </a:p>
          <a:p>
            <a:r>
              <a:rPr lang="en-US" dirty="0" smtClean="0"/>
              <a:t>Did you go back to the doctor?</a:t>
            </a:r>
          </a:p>
          <a:p>
            <a:r>
              <a:rPr lang="en-US" dirty="0" smtClean="0"/>
              <a:t>Were you told of the dangers of playing again to soon?</a:t>
            </a:r>
          </a:p>
          <a:p>
            <a:r>
              <a:rPr lang="en-US" dirty="0" smtClean="0"/>
              <a:t>When did you know you could play again?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Dangerous Concussions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66875"/>
            <a:ext cx="8229600" cy="519112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Epidural Hematoma</a:t>
            </a:r>
          </a:p>
          <a:p>
            <a:pPr lvl="1" eaLnBrk="1" hangingPunct="1"/>
            <a:r>
              <a:rPr lang="en-US" sz="2800" dirty="0" smtClean="0"/>
              <a:t>Sits outside of </a:t>
            </a:r>
            <a:r>
              <a:rPr lang="en-US" sz="2800" dirty="0" err="1" smtClean="0"/>
              <a:t>duramater</a:t>
            </a:r>
            <a:r>
              <a:rPr lang="en-US" sz="2800" dirty="0" smtClean="0"/>
              <a:t> in between skull</a:t>
            </a:r>
          </a:p>
          <a:p>
            <a:pPr lvl="1" eaLnBrk="1" hangingPunct="1"/>
            <a:r>
              <a:rPr lang="en-US" sz="2800" dirty="0" smtClean="0"/>
              <a:t>Symptoms occur in first 24 hours but up 72 hours</a:t>
            </a:r>
          </a:p>
          <a:p>
            <a:pPr lvl="2" eaLnBrk="1" hangingPunct="1"/>
            <a:r>
              <a:rPr lang="en-US" sz="2800" dirty="0" smtClean="0"/>
              <a:t>Signs and Symptoms include:</a:t>
            </a:r>
          </a:p>
          <a:p>
            <a:pPr lvl="3" eaLnBrk="1" hangingPunct="1"/>
            <a:r>
              <a:rPr lang="en-US" dirty="0" smtClean="0"/>
              <a:t>Pupils unreactive, Rapid shallow breathing, very drowsy, weakness in arms and legs and may have some paralysis, amnesia, possible convulsions, nausea and vomiting, severe headache</a:t>
            </a:r>
          </a:p>
          <a:p>
            <a:pPr lvl="3" eaLnBrk="1" hangingPunct="1"/>
            <a:r>
              <a:rPr lang="en-US" dirty="0" smtClean="0"/>
              <a:t>Treatment </a:t>
            </a:r>
          </a:p>
          <a:p>
            <a:pPr lvl="4" eaLnBrk="1" hangingPunct="1"/>
            <a:r>
              <a:rPr lang="en-US" dirty="0" smtClean="0"/>
              <a:t>Doctor ASAP</a:t>
            </a:r>
          </a:p>
        </p:txBody>
      </p:sp>
    </p:spTree>
    <p:extLst>
      <p:ext uri="{BB962C8B-B14F-4D97-AF65-F5344CB8AC3E}">
        <p14:creationId xmlns:p14="http://schemas.microsoft.com/office/powerpoint/2010/main" val="184346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96336"/>
          </a:xfrm>
        </p:spPr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Very Dangerous Concussion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Subdural Hematoma:</a:t>
            </a:r>
          </a:p>
          <a:p>
            <a:pPr lvl="1" eaLnBrk="1" hangingPunct="1"/>
            <a:r>
              <a:rPr lang="en-US" dirty="0" smtClean="0"/>
              <a:t>Collection of blood between the </a:t>
            </a:r>
            <a:r>
              <a:rPr lang="en-US" dirty="0" err="1" smtClean="0"/>
              <a:t>dura</a:t>
            </a:r>
            <a:r>
              <a:rPr lang="en-US" dirty="0" smtClean="0"/>
              <a:t> and the arachnoid space of the brain</a:t>
            </a:r>
          </a:p>
          <a:p>
            <a:pPr lvl="1" eaLnBrk="1" hangingPunct="1"/>
            <a:r>
              <a:rPr lang="en-US" dirty="0" smtClean="0"/>
              <a:t>Commonly delayed onset of symptoms (2 days- 2 weeks)</a:t>
            </a:r>
          </a:p>
          <a:p>
            <a:pPr lvl="2" eaLnBrk="1" hangingPunct="1"/>
            <a:r>
              <a:rPr lang="en-US" dirty="0" smtClean="0"/>
              <a:t>High mortality rate</a:t>
            </a:r>
          </a:p>
          <a:p>
            <a:pPr lvl="1" eaLnBrk="1" hangingPunct="1"/>
            <a:r>
              <a:rPr lang="en-US" dirty="0" smtClean="0"/>
              <a:t>Signs and Symptoms:</a:t>
            </a:r>
          </a:p>
          <a:p>
            <a:pPr lvl="2" eaLnBrk="1" hangingPunct="1"/>
            <a:r>
              <a:rPr lang="en-US" dirty="0" smtClean="0"/>
              <a:t>LOC, irritability, seizures, numbness, headache, dizziness, disorientation, amnesia, weakness, nausea, vomiting, personality changes, inability to speak, slurred speech, difficulty walking, blurred vision, deviated gaze or abnormal movement of eyes</a:t>
            </a:r>
          </a:p>
          <a:p>
            <a:pPr lvl="2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23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 Concussion happens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•Removal from contest following signs and symptoms of concussion</a:t>
            </a:r>
          </a:p>
          <a:p>
            <a:r>
              <a:rPr lang="en-US" dirty="0"/>
              <a:t> •No return to play in current game</a:t>
            </a:r>
          </a:p>
          <a:p>
            <a:r>
              <a:rPr lang="en-US" dirty="0"/>
              <a:t> •Medical evaluation following injury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2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Concussion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•</a:t>
            </a:r>
            <a:r>
              <a:rPr lang="en-US" dirty="0"/>
              <a:t>Chronic headaches</a:t>
            </a:r>
          </a:p>
          <a:p>
            <a:r>
              <a:rPr lang="en-US" dirty="0"/>
              <a:t> •Fatigue</a:t>
            </a:r>
          </a:p>
          <a:p>
            <a:r>
              <a:rPr lang="en-US" dirty="0"/>
              <a:t> •Sleep difficulties</a:t>
            </a:r>
          </a:p>
          <a:p>
            <a:r>
              <a:rPr lang="en-US" dirty="0"/>
              <a:t> •Personality changes (e.g. increased irritability, emotionality)</a:t>
            </a:r>
          </a:p>
          <a:p>
            <a:r>
              <a:rPr lang="en-US" dirty="0"/>
              <a:t> •Sensitivity to light or noise</a:t>
            </a:r>
          </a:p>
          <a:p>
            <a:r>
              <a:rPr lang="en-US" dirty="0"/>
              <a:t> •Dizziness when standing quickly</a:t>
            </a:r>
          </a:p>
          <a:p>
            <a:r>
              <a:rPr lang="en-US" dirty="0"/>
              <a:t> •Deficits in short-term memory, problem solving and general academic functioning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4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Concussion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This can </a:t>
            </a:r>
            <a:r>
              <a:rPr lang="en-US" dirty="0"/>
              <a:t>be quite disabling for an athlete. In some cases, such difficulties can be permanent and disabling.</a:t>
            </a:r>
          </a:p>
          <a:p>
            <a:r>
              <a:rPr lang="en-US" dirty="0"/>
              <a:t>In addition to Post-Concussion Syndrome, suffering a second blow to the head while recovering from an initial concussion can have catastrophic consequences as in the case of "Second Impact Syndrome," which has led to approximately 30-40 deaths over the past decade.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9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Consequences of returning to athletic participation too soon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8056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/>
              <a:t>Second Impact Syndrome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b="1" dirty="0" smtClean="0"/>
              <a:t>Deadly!! </a:t>
            </a:r>
            <a:r>
              <a:rPr lang="en-US" dirty="0" smtClean="0"/>
              <a:t>Can take only minor blow the second time to create life threatening situation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dirty="0" smtClean="0"/>
              <a:t>Suffering </a:t>
            </a:r>
            <a:r>
              <a:rPr lang="en-US" dirty="0"/>
              <a:t>a second blow to the head while recovering from an initial concussion can have catastrophic </a:t>
            </a:r>
            <a:r>
              <a:rPr lang="en-US" dirty="0" smtClean="0"/>
              <a:t>consequences</a:t>
            </a:r>
          </a:p>
          <a:p>
            <a:pPr marL="822960" lvl="1">
              <a:buFont typeface="Verdana"/>
              <a:buChar char="›"/>
              <a:defRPr/>
            </a:pPr>
            <a:r>
              <a:rPr lang="en-US" dirty="0" smtClean="0"/>
              <a:t>Has </a:t>
            </a:r>
            <a:r>
              <a:rPr lang="en-US" dirty="0"/>
              <a:t>led to approximately 30-40 deaths over the past decade.</a:t>
            </a:r>
          </a:p>
          <a:p>
            <a:pPr marL="822960" lvl="1" eaLnBrk="1" fontAlgn="auto" hangingPunct="1">
              <a:spcAft>
                <a:spcPts val="0"/>
              </a:spcAft>
              <a:buFont typeface="Verdana"/>
              <a:buChar char="›"/>
              <a:defRPr/>
            </a:pPr>
            <a:r>
              <a:rPr lang="en-US" dirty="0" smtClean="0"/>
              <a:t>THIS  IS WHY WE TREAT ALL CONCUSSIONS CONSERVATIVELY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0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do you let them play???</a:t>
            </a:r>
          </a:p>
          <a:p>
            <a:r>
              <a:rPr lang="en-US" dirty="0" smtClean="0"/>
              <a:t>After signs and symptoms are gone</a:t>
            </a:r>
          </a:p>
          <a:p>
            <a:r>
              <a:rPr lang="en-US" dirty="0" smtClean="0"/>
              <a:t>Follow a return to play protocol</a:t>
            </a:r>
          </a:p>
          <a:p>
            <a:pPr lvl="1"/>
            <a:r>
              <a:rPr lang="en-US" dirty="0" smtClean="0"/>
              <a:t>IMPACT has a return to play policy</a:t>
            </a:r>
          </a:p>
          <a:p>
            <a:pPr lvl="1"/>
            <a:r>
              <a:rPr lang="en-US" dirty="0" smtClean="0"/>
              <a:t>Have a policy and stick to it!!!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dirty="0" smtClean="0"/>
              <a:t>Always be Cautious!!!!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95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804</Words>
  <Application>Microsoft Office PowerPoint</Application>
  <PresentationFormat>On-screen Show (4:3)</PresentationFormat>
  <Paragraphs>123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MS PGothic</vt:lpstr>
      <vt:lpstr>Arial</vt:lpstr>
      <vt:lpstr>Calibri</vt:lpstr>
      <vt:lpstr>Cambria</vt:lpstr>
      <vt:lpstr>Century Gothic</vt:lpstr>
      <vt:lpstr>Symbol</vt:lpstr>
      <vt:lpstr>Times New Roman</vt:lpstr>
      <vt:lpstr>Verdana</vt:lpstr>
      <vt:lpstr>Wingdings 2</vt:lpstr>
      <vt:lpstr>Austin</vt:lpstr>
      <vt:lpstr>1_Austin</vt:lpstr>
      <vt:lpstr>Head Injury Treatment</vt:lpstr>
      <vt:lpstr>BELLWORK</vt:lpstr>
      <vt:lpstr>Dangerous Concussions</vt:lpstr>
      <vt:lpstr>Very Dangerous Concussion</vt:lpstr>
      <vt:lpstr>When a Concussion happens</vt:lpstr>
      <vt:lpstr>Post Concussion Syndrome</vt:lpstr>
      <vt:lpstr>Post Concussion Syndrome</vt:lpstr>
      <vt:lpstr>Consequences of returning to athletic participation too soon</vt:lpstr>
      <vt:lpstr>Return to Play</vt:lpstr>
      <vt:lpstr>Signs and Symptoms Observed</vt:lpstr>
      <vt:lpstr>Signs Reported by Athlete</vt:lpstr>
      <vt:lpstr>Return To Play Protocol</vt:lpstr>
      <vt:lpstr>Ideas to Consider</vt:lpstr>
      <vt:lpstr>PowerPoint Presentation</vt:lpstr>
      <vt:lpstr>CLOSURE</vt:lpstr>
      <vt:lpstr>Zack Lystedt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 Injury Treatment</dc:title>
  <dc:creator>Windows User</dc:creator>
  <cp:lastModifiedBy>David</cp:lastModifiedBy>
  <cp:revision>6</cp:revision>
  <dcterms:created xsi:type="dcterms:W3CDTF">2013-03-22T16:59:28Z</dcterms:created>
  <dcterms:modified xsi:type="dcterms:W3CDTF">2014-04-10T03:28:31Z</dcterms:modified>
</cp:coreProperties>
</file>